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7" r:id="rId11"/>
    <p:sldId id="268" r:id="rId12"/>
    <p:sldId id="269" r:id="rId13"/>
    <p:sldId id="270"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102861-3278-4295-93AE-ADB4899C1A73}" type="datetimeFigureOut">
              <a:rPr lang="en-US" smtClean="0"/>
              <a:pPr/>
              <a:t>7/18/2020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231F07-60C2-4535-B8BD-3CBD83A820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231F07-60C2-4535-B8BD-3CBD83A820E8}"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BADBB93-B43E-4E41-B227-CF06CEECF6A5}" type="datetime1">
              <a:rPr lang="en-US" smtClean="0"/>
              <a:pPr/>
              <a:t>7/18/2020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42248B-B2E5-4530-8FDE-3D61EDE97119}" type="datetime1">
              <a:rPr lang="en-US" smtClean="0"/>
              <a:pPr/>
              <a:t>7/18/2020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4C1275-EC1B-4B0B-ADB9-48FFCA59BECA}" type="datetime1">
              <a:rPr lang="en-US" smtClean="0"/>
              <a:pPr/>
              <a:t>7/18/2020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78B338-1DBB-41EB-9831-5950A3168E81}" type="datetime1">
              <a:rPr lang="en-US" smtClean="0"/>
              <a:pPr/>
              <a:t>7/18/2020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E381DC8-6099-4859-A5C2-7DDEF2F4C7E5}" type="datetime1">
              <a:rPr lang="en-US" smtClean="0"/>
              <a:pPr/>
              <a:t>7/18/2020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0091930-E551-4DCF-8F11-018985E5C1FC}" type="datetime1">
              <a:rPr lang="en-US" smtClean="0"/>
              <a:pPr/>
              <a:t>7/18/2020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3AF7FE1-ABF8-416B-B0C1-964D3C57A4BA}" type="datetime1">
              <a:rPr lang="en-US" smtClean="0"/>
              <a:pPr/>
              <a:t>7/18/2020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B1578B-F312-4E7A-9BF3-F9B3152A303F}" type="datetime1">
              <a:rPr lang="en-US" smtClean="0"/>
              <a:pPr/>
              <a:t>7/18/2020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D09450-345F-4BC2-83BE-EBA2211EF164}" type="datetime1">
              <a:rPr lang="en-US" smtClean="0"/>
              <a:pPr/>
              <a:t>7/18/2020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2F38F89-326B-4AD6-B167-A2B2661788D1}" type="datetime1">
              <a:rPr lang="en-US" smtClean="0"/>
              <a:pPr/>
              <a:t>7/18/2020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B5454D3-56C3-4513-832A-721F8BEFE5DF}" type="datetime1">
              <a:rPr lang="en-US" smtClean="0"/>
              <a:pPr/>
              <a:t>7/18/2020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7F6C754-D7C5-4CD0-AB73-D2277DBBEEBA}" type="datetime1">
              <a:rPr lang="en-US" smtClean="0"/>
              <a:pPr/>
              <a:t>7/18/2020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2133600"/>
          </a:xfrm>
        </p:spPr>
        <p:txBody>
          <a:bodyPr>
            <a:normAutofit/>
          </a:bodyPr>
          <a:lstStyle/>
          <a:p>
            <a:pPr algn="ctr"/>
            <a:r>
              <a:rPr lang="en-US" sz="3200" dirty="0" smtClean="0">
                <a:latin typeface="Times New Roman" pitchFamily="18" charset="0"/>
                <a:cs typeface="Times New Roman" pitchFamily="18" charset="0"/>
              </a:rPr>
              <a:t>ATOMIC ENERGY EDUCATION SOCIETY</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Distant Learning Programme</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Class XI  Subject: Physics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Chapter: Unit and Measurement (Module 4/4)</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590800"/>
            <a:ext cx="8229600" cy="3962400"/>
          </a:xfrm>
        </p:spPr>
        <p:txBody>
          <a:bodyPr>
            <a:normAutofit fontScale="70000" lnSpcReduction="20000"/>
          </a:bodyPr>
          <a:lstStyle/>
          <a:p>
            <a:pPr>
              <a:buNone/>
            </a:pPr>
            <a:r>
              <a:rPr lang="en-US" sz="3900" dirty="0" smtClean="0">
                <a:latin typeface="Times New Roman" pitchFamily="18" charset="0"/>
                <a:cs typeface="Times New Roman" pitchFamily="18" charset="0"/>
              </a:rPr>
              <a:t>Contents : </a:t>
            </a:r>
          </a:p>
          <a:p>
            <a:r>
              <a:rPr lang="en-US" sz="3900" dirty="0" smtClean="0">
                <a:latin typeface="Times New Roman" pitchFamily="18" charset="0"/>
                <a:cs typeface="Times New Roman" pitchFamily="18" charset="0"/>
              </a:rPr>
              <a:t>Dimension and its definition &amp; dimensionless quantities.</a:t>
            </a:r>
          </a:p>
          <a:p>
            <a:r>
              <a:rPr lang="en-US" sz="3900" dirty="0" smtClean="0">
                <a:latin typeface="Times New Roman" pitchFamily="18" charset="0"/>
                <a:cs typeface="Times New Roman" pitchFamily="18" charset="0"/>
              </a:rPr>
              <a:t>Some important dimensional formulas.</a:t>
            </a:r>
          </a:p>
          <a:p>
            <a:r>
              <a:rPr lang="en-US" sz="3900" dirty="0" smtClean="0">
                <a:latin typeface="Times New Roman" pitchFamily="18" charset="0"/>
                <a:cs typeface="Times New Roman" pitchFamily="18" charset="0"/>
              </a:rPr>
              <a:t> Checking the Dimensional Consistency of Equations.</a:t>
            </a:r>
          </a:p>
          <a:p>
            <a:r>
              <a:rPr lang="en-US" sz="3900" dirty="0" smtClean="0">
                <a:latin typeface="Times New Roman" pitchFamily="18" charset="0"/>
                <a:cs typeface="Times New Roman" pitchFamily="18" charset="0"/>
              </a:rPr>
              <a:t>Deducing Relation among the Physical Quantities.</a:t>
            </a:r>
          </a:p>
          <a:p>
            <a:r>
              <a:rPr lang="en-US" sz="3900" dirty="0" smtClean="0">
                <a:latin typeface="Times New Roman" pitchFamily="18" charset="0"/>
                <a:cs typeface="Times New Roman" pitchFamily="18" charset="0"/>
              </a:rPr>
              <a:t>To convert any physical quantity from one unit system to another system.</a:t>
            </a:r>
          </a:p>
          <a:p>
            <a:r>
              <a:rPr lang="en-US" sz="3900" dirty="0" smtClean="0">
                <a:latin typeface="Times New Roman" pitchFamily="18" charset="0"/>
                <a:cs typeface="Times New Roman" pitchFamily="18" charset="0"/>
              </a:rPr>
              <a:t>Limitations of Dimensional Analysis.</a:t>
            </a:r>
          </a:p>
          <a:p>
            <a:endParaRPr lang="en-US" sz="3600" b="1" dirty="0" smtClean="0">
              <a:latin typeface="Times New Roman" pitchFamily="18" charset="0"/>
              <a:cs typeface="Times New Roman" pitchFamily="18" charset="0"/>
            </a:endParaRPr>
          </a:p>
          <a:p>
            <a:endParaRPr lang="en-US" sz="3400"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458200" cy="2862322"/>
          </a:xfrm>
          <a:prstGeom prst="rect">
            <a:avLst/>
          </a:prstGeom>
        </p:spPr>
        <p:txBody>
          <a:bodyPr wrap="square">
            <a:spAutoFit/>
          </a:bodyPr>
          <a:lstStyle/>
          <a:p>
            <a:r>
              <a:rPr lang="en-US" sz="3000" b="1" dirty="0" smtClean="0">
                <a:latin typeface="Times New Roman" pitchFamily="18" charset="0"/>
                <a:cs typeface="Times New Roman" pitchFamily="18" charset="0"/>
              </a:rPr>
              <a:t>Deducing Relation among the Physical Quantities:</a:t>
            </a:r>
            <a:endParaRPr lang="en-US" sz="3000" dirty="0" smtClean="0">
              <a:latin typeface="Times New Roman" pitchFamily="18" charset="0"/>
              <a:cs typeface="Times New Roman" pitchFamily="18" charset="0"/>
            </a:endParaRPr>
          </a:p>
          <a:p>
            <a:endParaRPr lang="en-US" sz="24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Rectangle 3"/>
          <p:cNvSpPr/>
          <p:nvPr/>
        </p:nvSpPr>
        <p:spPr>
          <a:xfrm>
            <a:off x="381000" y="838200"/>
            <a:ext cx="8610600" cy="2585323"/>
          </a:xfrm>
          <a:prstGeom prst="rect">
            <a:avLst/>
          </a:prstGeom>
        </p:spPr>
        <p:txBody>
          <a:bodyPr wrap="square">
            <a:spAutoFit/>
          </a:bodyPr>
          <a:lstStyle/>
          <a:p>
            <a:r>
              <a:rPr lang="en-US" sz="2800" b="1" dirty="0" smtClean="0">
                <a:latin typeface="Times New Roman" pitchFamily="18" charset="0"/>
                <a:cs typeface="Times New Roman" pitchFamily="18" charset="0"/>
              </a:rPr>
              <a:t>Example: </a:t>
            </a:r>
            <a:r>
              <a:rPr lang="en-US" sz="2000" dirty="0" smtClean="0">
                <a:latin typeface="Times New Roman" pitchFamily="18" charset="0"/>
                <a:cs typeface="Times New Roman" pitchFamily="18" charset="0"/>
              </a:rPr>
              <a:t>Consider a simple pendulum, having a bob attached to a string, that oscillates under the action of the force of gravity. Suppose that the period of oscillation of the simple pendulum depends on its length (l), mass of the bob (m) and acceleration due to gravity (g). Derive the expression for its time period using method of dimensions.</a:t>
            </a:r>
          </a:p>
          <a:p>
            <a:endParaRPr lang="en-US" dirty="0" smtClean="0"/>
          </a:p>
          <a:p>
            <a:endParaRPr lang="en-US" dirty="0" smtClean="0"/>
          </a:p>
          <a:p>
            <a:endParaRPr lang="en-US" dirty="0"/>
          </a:p>
        </p:txBody>
      </p:sp>
      <p:sp>
        <p:nvSpPr>
          <p:cNvPr id="24579" name="Rectangle 3"/>
          <p:cNvSpPr>
            <a:spLocks noChangeArrowheads="1"/>
          </p:cNvSpPr>
          <p:nvPr/>
        </p:nvSpPr>
        <p:spPr bwMode="auto">
          <a:xfrm>
            <a:off x="304800" y="304800"/>
            <a:ext cx="8610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dirty="0" smtClean="0">
              <a:solidFill>
                <a:srgbClr val="231F2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dirty="0" smtClean="0">
              <a:solidFill>
                <a:srgbClr val="231F2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dirty="0" smtClean="0">
              <a:solidFill>
                <a:srgbClr val="231F2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The dependence of time period </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T </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on the quantities </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l, g </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and </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m </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as a product may be written as: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T = k l</a:t>
            </a:r>
            <a:r>
              <a:rPr kumimoji="0" lang="en-US" sz="2000" b="0" i="1" u="none" strike="noStrike" cap="none" normalizeH="0" baseline="30000" dirty="0" smtClean="0">
                <a:ln>
                  <a:noFill/>
                </a:ln>
                <a:solidFill>
                  <a:srgbClr val="231F20"/>
                </a:solidFill>
                <a:effectLst/>
                <a:latin typeface="Times New Roman" pitchFamily="18" charset="0"/>
                <a:ea typeface="Times New Roman" pitchFamily="18" charset="0"/>
                <a:cs typeface="Times New Roman" pitchFamily="18" charset="0"/>
              </a:rPr>
              <a:t>x</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a:t>
            </a:r>
            <a:r>
              <a:rPr kumimoji="0" lang="en-US" sz="2000" b="0" i="1" u="none" strike="noStrike" cap="none" normalizeH="0" baseline="0" dirty="0" err="1" smtClean="0">
                <a:ln>
                  <a:noFill/>
                </a:ln>
                <a:solidFill>
                  <a:srgbClr val="231F20"/>
                </a:solidFill>
                <a:effectLst/>
                <a:latin typeface="Times New Roman" pitchFamily="18" charset="0"/>
                <a:ea typeface="Times New Roman" pitchFamily="18" charset="0"/>
                <a:cs typeface="Times New Roman" pitchFamily="18" charset="0"/>
              </a:rPr>
              <a:t>g</a:t>
            </a:r>
            <a:r>
              <a:rPr kumimoji="0" lang="en-US" sz="2000" b="0" i="1" u="none" strike="noStrike" cap="none" normalizeH="0" baseline="30000" dirty="0" err="1" smtClean="0">
                <a:ln>
                  <a:noFill/>
                </a:ln>
                <a:solidFill>
                  <a:srgbClr val="231F20"/>
                </a:solidFill>
                <a:effectLst/>
                <a:latin typeface="Times New Roman" pitchFamily="18" charset="0"/>
                <a:ea typeface="Times New Roman" pitchFamily="18" charset="0"/>
                <a:cs typeface="Times New Roman" pitchFamily="18" charset="0"/>
              </a:rPr>
              <a:t>y</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a:t>
            </a:r>
            <a:r>
              <a:rPr kumimoji="0" lang="en-US" sz="2000" b="0" i="1" u="none" strike="noStrike" cap="none" normalizeH="0" baseline="0" dirty="0" err="1" smtClean="0">
                <a:ln>
                  <a:noFill/>
                </a:ln>
                <a:solidFill>
                  <a:srgbClr val="231F20"/>
                </a:solidFill>
                <a:effectLst/>
                <a:latin typeface="Times New Roman" pitchFamily="18" charset="0"/>
                <a:ea typeface="Times New Roman" pitchFamily="18" charset="0"/>
                <a:cs typeface="Times New Roman" pitchFamily="18" charset="0"/>
              </a:rPr>
              <a:t>m</a:t>
            </a:r>
            <a:r>
              <a:rPr kumimoji="0" lang="en-US" sz="2000" b="0" i="1" u="none" strike="noStrike" cap="none" normalizeH="0" baseline="30000" dirty="0" err="1" smtClean="0">
                <a:ln>
                  <a:noFill/>
                </a:ln>
                <a:solidFill>
                  <a:srgbClr val="231F20"/>
                </a:solidFill>
                <a:effectLst/>
                <a:latin typeface="Times New Roman" pitchFamily="18" charset="0"/>
                <a:ea typeface="Times New Roman" pitchFamily="18" charset="0"/>
                <a:cs typeface="Times New Roman" pitchFamily="18" charset="0"/>
              </a:rPr>
              <a:t>z</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where k is dimensionless constant and </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x, y </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and </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z </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are the exponents.</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By considering dimensions on both sides, we</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have</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eaLnBrk="0" fontAlgn="base" hangingPunct="0">
              <a:spcBef>
                <a:spcPct val="0"/>
              </a:spcBef>
              <a:spcAft>
                <a:spcPct val="0"/>
              </a:spcAft>
            </a:pPr>
            <a:r>
              <a:rPr lang="en-US" sz="2000" dirty="0" smtClean="0">
                <a:solidFill>
                  <a:srgbClr val="000000"/>
                </a:solidFill>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a:t>
            </a:r>
            <a:r>
              <a:rPr kumimoji="0" lang="en-US" sz="2000" b="0" i="0" u="none" strike="noStrike" cap="none" normalizeH="0" baseline="30000" dirty="0" smtClean="0">
                <a:ln>
                  <a:noFill/>
                </a:ln>
                <a:solidFill>
                  <a:srgbClr val="000000"/>
                </a:solidFill>
                <a:effectLst/>
                <a:latin typeface="Times New Roman" pitchFamily="18" charset="0"/>
                <a:ea typeface="Times New Roman" pitchFamily="18" charset="0"/>
                <a:cs typeface="Times New Roman" pitchFamily="18" charset="0"/>
              </a:rPr>
              <a:t>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a:t>
            </a:r>
            <a:r>
              <a:rPr kumimoji="0" lang="en-US" sz="2000" b="0" i="0" u="none" strike="noStrike" cap="none" normalizeH="0" baseline="30000" dirty="0" smtClean="0">
                <a:ln>
                  <a:noFill/>
                </a:ln>
                <a:solidFill>
                  <a:srgbClr val="000000"/>
                </a:solidFill>
                <a:effectLst/>
                <a:latin typeface="Times New Roman" pitchFamily="18" charset="0"/>
                <a:ea typeface="Times New Roman" pitchFamily="18" charset="0"/>
                <a:cs typeface="Times New Roman" pitchFamily="18" charset="0"/>
              </a:rPr>
              <a:t>o</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a:t>
            </a:r>
            <a:r>
              <a:rPr kumimoji="0" lang="en-US" sz="2000" b="0" i="0" u="none" strike="noStrike" cap="none" normalizeH="0" baseline="30000" dirty="0" smtClean="0">
                <a:ln>
                  <a:noFill/>
                </a:ln>
                <a:solidFill>
                  <a:srgbClr val="000000"/>
                </a:solidFill>
                <a:effectLst/>
                <a:latin typeface="Times New Roman" pitchFamily="18" charset="0"/>
                <a:ea typeface="Times New Roman" pitchFamily="18" charset="0"/>
                <a:cs typeface="Times New Roman" pitchFamily="18" charset="0"/>
              </a:rPr>
              <a:t>1</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r>
              <a:rPr lang="en-US" sz="2000" dirty="0" smtClean="0"/>
              <a:t> [</a:t>
            </a:r>
            <a:r>
              <a:rPr lang="en-US" sz="2000" b="1" dirty="0" smtClean="0"/>
              <a:t>L]</a:t>
            </a:r>
            <a:r>
              <a:rPr lang="en-US" sz="2000" baseline="30000" dirty="0" smtClean="0"/>
              <a:t>x</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a:t>
            </a:r>
            <a:r>
              <a:rPr kumimoji="0" lang="en-US" sz="2000" b="0" i="0" u="none" strike="noStrike" cap="none" normalizeH="0" baseline="30000" dirty="0" smtClean="0">
                <a:ln>
                  <a:noFill/>
                </a:ln>
                <a:solidFill>
                  <a:srgbClr val="000000"/>
                </a:solidFill>
                <a:effectLst/>
                <a:latin typeface="Times New Roman" pitchFamily="18" charset="0"/>
                <a:ea typeface="Times New Roman" pitchFamily="18" charset="0"/>
                <a:cs typeface="Times New Roman" pitchFamily="18" charset="0"/>
              </a:rPr>
              <a:t>1</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a:t>
            </a:r>
            <a:r>
              <a:rPr kumimoji="0" lang="en-US" sz="2000" b="0" i="0" u="none" strike="noStrike" cap="none" normalizeH="0" baseline="30000" dirty="0" smtClean="0">
                <a:ln>
                  <a:noFill/>
                </a:ln>
                <a:solidFill>
                  <a:srgbClr val="000000"/>
                </a:solidFill>
                <a:effectLst/>
                <a:latin typeface="Times New Roman" pitchFamily="18" charset="0"/>
                <a:ea typeface="Times New Roman" pitchFamily="18" charset="0"/>
                <a:cs typeface="Times New Roman" pitchFamily="18" charset="0"/>
              </a:rPr>
              <a:t>–2</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1" u="none" strike="noStrike" cap="none" normalizeH="0" baseline="30000" dirty="0" smtClean="0">
                <a:ln>
                  <a:noFill/>
                </a:ln>
                <a:solidFill>
                  <a:srgbClr val="000000"/>
                </a:solidFill>
                <a:effectLst/>
                <a:latin typeface="Times New Roman" pitchFamily="18" charset="0"/>
                <a:ea typeface="Times New Roman" pitchFamily="18" charset="0"/>
                <a:cs typeface="Times New Roman" pitchFamily="18" charset="0"/>
              </a:rPr>
              <a:t>y</a:t>
            </a:r>
            <a:r>
              <a:rPr kumimoji="0" lang="en-US" sz="20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a:t>
            </a:r>
            <a:r>
              <a:rPr kumimoji="0" lang="en-US" sz="2000" b="0" i="0" u="none" strike="noStrike" cap="none" normalizeH="0" baseline="30000" dirty="0" smtClean="0">
                <a:ln>
                  <a:noFill/>
                </a:ln>
                <a:solidFill>
                  <a:srgbClr val="000000"/>
                </a:solidFill>
                <a:effectLst/>
                <a:latin typeface="Times New Roman" pitchFamily="18" charset="0"/>
                <a:ea typeface="Times New Roman" pitchFamily="18" charset="0"/>
                <a:cs typeface="Times New Roman" pitchFamily="18" charset="0"/>
              </a:rPr>
              <a:t>1</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1" u="none" strike="noStrike" cap="none" normalizeH="0" baseline="30000" dirty="0" smtClean="0">
                <a:ln>
                  <a:noFill/>
                </a:ln>
                <a:solidFill>
                  <a:srgbClr val="000000"/>
                </a:solidFill>
                <a:effectLst/>
                <a:latin typeface="Times New Roman" pitchFamily="18" charset="0"/>
                <a:ea typeface="Times New Roman" pitchFamily="18" charset="0"/>
                <a:cs typeface="Times New Roman" pitchFamily="18" charset="0"/>
              </a:rPr>
              <a:t>z</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 </a:t>
            </a:r>
            <a:r>
              <a:rPr kumimoji="0" lang="en-US" sz="2000" b="0" i="0" u="none" strike="noStrike" cap="none" normalizeH="0" baseline="0" dirty="0" err="1" smtClean="0">
                <a:ln>
                  <a:noFill/>
                </a:ln>
                <a:solidFill>
                  <a:srgbClr val="231F20"/>
                </a:solidFill>
                <a:effectLst/>
                <a:latin typeface="Times New Roman" pitchFamily="18" charset="0"/>
                <a:ea typeface="Times New Roman" pitchFamily="18" charset="0"/>
                <a:cs typeface="Times New Roman" pitchFamily="18" charset="0"/>
              </a:rPr>
              <a:t>L</a:t>
            </a:r>
            <a:r>
              <a:rPr kumimoji="0" lang="en-US" sz="2000" b="0" i="1" u="none" strike="noStrike" cap="none" normalizeH="0" baseline="30000" dirty="0" err="1" smtClean="0">
                <a:ln>
                  <a:noFill/>
                </a:ln>
                <a:solidFill>
                  <a:srgbClr val="231F20"/>
                </a:solidFill>
                <a:effectLst/>
                <a:latin typeface="Times New Roman" pitchFamily="18" charset="0"/>
                <a:ea typeface="Times New Roman" pitchFamily="18" charset="0"/>
                <a:cs typeface="Times New Roman" pitchFamily="18" charset="0"/>
              </a:rPr>
              <a:t>x+y</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T</a:t>
            </a:r>
            <a:r>
              <a:rPr kumimoji="0" lang="en-US" sz="2000" b="0" i="0" u="none" strike="noStrike" cap="none" normalizeH="0" baseline="30000" dirty="0" smtClean="0">
                <a:ln>
                  <a:noFill/>
                </a:ln>
                <a:solidFill>
                  <a:srgbClr val="231F20"/>
                </a:solidFill>
                <a:effectLst/>
                <a:latin typeface="Times New Roman" pitchFamily="18" charset="0"/>
                <a:ea typeface="Times New Roman" pitchFamily="18" charset="0"/>
                <a:cs typeface="Times New Roman" pitchFamily="18" charset="0"/>
              </a:rPr>
              <a:t>–2</a:t>
            </a:r>
            <a:r>
              <a:rPr kumimoji="0" lang="en-US" sz="2000" b="0" i="1" u="none" strike="noStrike" cap="none" normalizeH="0" baseline="30000" dirty="0" smtClean="0">
                <a:ln>
                  <a:noFill/>
                </a:ln>
                <a:solidFill>
                  <a:srgbClr val="231F20"/>
                </a:solidFill>
                <a:effectLst/>
                <a:latin typeface="Times New Roman" pitchFamily="18" charset="0"/>
                <a:ea typeface="Times New Roman" pitchFamily="18" charset="0"/>
                <a:cs typeface="Times New Roman" pitchFamily="18" charset="0"/>
              </a:rPr>
              <a:t>y</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smtClean="0">
                <a:ln>
                  <a:noFill/>
                </a:ln>
                <a:solidFill>
                  <a:srgbClr val="231F20"/>
                </a:solidFill>
                <a:effectLst/>
                <a:latin typeface="Times New Roman" pitchFamily="18" charset="0"/>
                <a:ea typeface="Times New Roman" pitchFamily="18" charset="0"/>
                <a:cs typeface="Times New Roman" pitchFamily="18" charset="0"/>
              </a:rPr>
              <a:t>M</a:t>
            </a:r>
            <a:r>
              <a:rPr kumimoji="0" lang="en-US" sz="2000" b="0" i="1" u="none" strike="noStrike" cap="none" normalizeH="0" baseline="30000" dirty="0" err="1" smtClean="0">
                <a:ln>
                  <a:noFill/>
                </a:ln>
                <a:solidFill>
                  <a:srgbClr val="231F20"/>
                </a:solidFill>
                <a:effectLst/>
                <a:latin typeface="Times New Roman" pitchFamily="18" charset="0"/>
                <a:ea typeface="Times New Roman" pitchFamily="18" charset="0"/>
                <a:cs typeface="Times New Roman" pitchFamily="18" charset="0"/>
              </a:rPr>
              <a:t>z</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On equating the dimensions on both sides, we have</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x + y </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0;   –2</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y </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1; and    </a:t>
            </a:r>
            <a:r>
              <a:rPr kumimoji="0" lang="en-US" sz="2000" b="0" i="1"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z </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0  So that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x=1/2           y =-1/2        z=0</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Then, T = k l</a:t>
            </a:r>
            <a:r>
              <a:rPr kumimoji="0" lang="en-US" sz="2000" b="0" i="0" u="none" strike="noStrike" cap="none" normalizeH="0" baseline="30000" dirty="0" smtClean="0">
                <a:ln>
                  <a:noFill/>
                </a:ln>
                <a:solidFill>
                  <a:srgbClr val="231F20"/>
                </a:solidFill>
                <a:effectLst/>
                <a:latin typeface="Times New Roman" pitchFamily="18" charset="0"/>
                <a:ea typeface="Times New Roman" pitchFamily="18" charset="0"/>
                <a:cs typeface="Times New Roman" pitchFamily="18" charset="0"/>
              </a:rPr>
              <a:t>½</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 g</a:t>
            </a:r>
            <a:r>
              <a:rPr kumimoji="0" lang="en-US" sz="2000" b="0" i="0" u="none" strike="noStrike" cap="none" normalizeH="0" baseline="30000" dirty="0" smtClean="0">
                <a:ln>
                  <a:noFill/>
                </a:ln>
                <a:solidFill>
                  <a:srgbClr val="231F20"/>
                </a:solidFill>
                <a:effectLst/>
                <a:latin typeface="Times New Roman" pitchFamily="18" charset="0"/>
                <a:ea typeface="Times New Roman" pitchFamily="18" charset="0"/>
                <a:cs typeface="Times New Roman" pitchFamily="18" charset="0"/>
              </a:rPr>
              <a:t>–½</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T=</a:t>
            </a:r>
            <a:r>
              <a:rPr kumimoji="0" lang="en-US" sz="2000" b="0" i="0" u="none" strike="noStrike" cap="none" normalizeH="0" baseline="0" dirty="0" err="1" smtClean="0">
                <a:ln>
                  <a:noFill/>
                </a:ln>
                <a:solidFill>
                  <a:srgbClr val="231F20"/>
                </a:solidFill>
                <a:effectLst/>
                <a:latin typeface="Times New Roman" pitchFamily="18" charset="0"/>
                <a:ea typeface="Times New Roman" pitchFamily="18" charset="0"/>
                <a:cs typeface="Times New Roman" pitchFamily="18" charset="0"/>
              </a:rPr>
              <a:t>k√</a:t>
            </a:r>
            <a:r>
              <a:rPr kumimoji="0" lang="en-US" sz="2000" b="0" i="1" u="none" strike="noStrike" cap="none" normalizeH="0" baseline="0" dirty="0" err="1" smtClean="0">
                <a:ln>
                  <a:noFill/>
                </a:ln>
                <a:solidFill>
                  <a:srgbClr val="231F20"/>
                </a:solidFill>
                <a:effectLst/>
                <a:latin typeface="Times New Roman" pitchFamily="18" charset="0"/>
                <a:ea typeface="Times New Roman" pitchFamily="18" charset="0"/>
                <a:cs typeface="Times New Roman" pitchFamily="18" charset="0"/>
              </a:rPr>
              <a:t>l</a:t>
            </a:r>
            <a:r>
              <a:rPr kumimoji="0" lang="en-US" sz="2000" b="0" i="0" u="none" strike="noStrike" cap="none" normalizeH="0" baseline="0" dirty="0" smtClean="0">
                <a:ln>
                  <a:noFill/>
                </a:ln>
                <a:solidFill>
                  <a:srgbClr val="231F20"/>
                </a:solidFill>
                <a:effectLst/>
                <a:latin typeface="Times New Roman" pitchFamily="18" charset="0"/>
                <a:ea typeface="Times New Roman" pitchFamily="18" charset="0"/>
                <a:cs typeface="Times New Roman" pitchFamily="18" charset="0"/>
              </a:rPr>
              <a:t>/g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pPr algn="ctr"/>
            <a:r>
              <a:rPr lang="en-US" dirty="0" smtClean="0">
                <a:latin typeface="Times New Roman" pitchFamily="18" charset="0"/>
                <a:cs typeface="Times New Roman" pitchFamily="18" charset="0"/>
              </a:rPr>
              <a:t>To convert any physical quantity from one unit system to another system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029199"/>
          </a:xfrm>
        </p:spPr>
        <p:txBody>
          <a:bodyPr>
            <a:normAutofit fontScale="47500" lnSpcReduction="20000"/>
          </a:bodyPr>
          <a:lstStyle/>
          <a:p>
            <a:r>
              <a:rPr lang="en-US" sz="4200" dirty="0" smtClean="0">
                <a:latin typeface="Times New Roman" pitchFamily="18" charset="0"/>
                <a:cs typeface="Times New Roman" pitchFamily="18" charset="0"/>
              </a:rPr>
              <a:t>If we want to convert a physical quantity from one unit system to another system, we can easily do that with the help of dimensional analysis.</a:t>
            </a:r>
          </a:p>
          <a:p>
            <a:pPr>
              <a:buNone/>
            </a:pPr>
            <a:r>
              <a:rPr lang="en-US" sz="4200" dirty="0" smtClean="0">
                <a:latin typeface="Times New Roman" pitchFamily="18" charset="0"/>
                <a:cs typeface="Times New Roman" pitchFamily="18" charset="0"/>
              </a:rPr>
              <a:t>       A physical quantity has two parts; one is the numerical or magnitude part and the other part is the unit part. Suppose there’s a physical quantity X, which has unit “U” and magnitude “N”, then its magnitude is inversely proportional to unit system  it will be expressed as:</a:t>
            </a:r>
          </a:p>
          <a:p>
            <a:pPr>
              <a:buNone/>
            </a:pPr>
            <a:r>
              <a:rPr lang="en-US" sz="4200" b="1" dirty="0" smtClean="0">
                <a:latin typeface="Times New Roman" pitchFamily="18" charset="0"/>
                <a:cs typeface="Times New Roman" pitchFamily="18" charset="0"/>
              </a:rPr>
              <a:t>        X = NU</a:t>
            </a:r>
            <a:endParaRPr lang="en-US" sz="4200" dirty="0" smtClean="0">
              <a:latin typeface="Times New Roman" pitchFamily="18" charset="0"/>
              <a:cs typeface="Times New Roman" pitchFamily="18" charset="0"/>
            </a:endParaRPr>
          </a:p>
          <a:p>
            <a:pPr>
              <a:buNone/>
            </a:pPr>
            <a:r>
              <a:rPr lang="en-US" sz="4200" dirty="0" smtClean="0">
                <a:latin typeface="Times New Roman" pitchFamily="18" charset="0"/>
                <a:cs typeface="Times New Roman" pitchFamily="18" charset="0"/>
              </a:rPr>
              <a:t>       To convert a physical quantity from one unit to another we use below relation:</a:t>
            </a:r>
          </a:p>
          <a:p>
            <a:pPr>
              <a:buNone/>
            </a:pPr>
            <a:r>
              <a:rPr lang="en-US" sz="4200" b="1" dirty="0" smtClean="0">
                <a:latin typeface="Times New Roman" pitchFamily="18" charset="0"/>
                <a:cs typeface="Times New Roman" pitchFamily="18" charset="0"/>
              </a:rPr>
              <a:t>         N</a:t>
            </a:r>
            <a:r>
              <a:rPr lang="en-US" sz="4200" b="1" baseline="-25000" dirty="0" smtClean="0">
                <a:latin typeface="Times New Roman" pitchFamily="18" charset="0"/>
                <a:cs typeface="Times New Roman" pitchFamily="18" charset="0"/>
              </a:rPr>
              <a:t>1</a:t>
            </a:r>
            <a:r>
              <a:rPr lang="en-US" sz="4200" b="1" dirty="0" smtClean="0">
                <a:latin typeface="Times New Roman" pitchFamily="18" charset="0"/>
                <a:cs typeface="Times New Roman" pitchFamily="18" charset="0"/>
              </a:rPr>
              <a:t>U</a:t>
            </a:r>
            <a:r>
              <a:rPr lang="en-US" sz="4200" b="1" baseline="-25000" dirty="0" smtClean="0">
                <a:latin typeface="Times New Roman" pitchFamily="18" charset="0"/>
                <a:cs typeface="Times New Roman" pitchFamily="18" charset="0"/>
              </a:rPr>
              <a:t>1</a:t>
            </a:r>
            <a:r>
              <a:rPr lang="en-US" sz="4200" b="1" dirty="0" smtClean="0">
                <a:latin typeface="Times New Roman" pitchFamily="18" charset="0"/>
                <a:cs typeface="Times New Roman" pitchFamily="18" charset="0"/>
              </a:rPr>
              <a:t> = N</a:t>
            </a:r>
            <a:r>
              <a:rPr lang="en-US" sz="4200" b="1" baseline="-25000" dirty="0" smtClean="0">
                <a:latin typeface="Times New Roman" pitchFamily="18" charset="0"/>
                <a:cs typeface="Times New Roman" pitchFamily="18" charset="0"/>
              </a:rPr>
              <a:t>2</a:t>
            </a:r>
            <a:r>
              <a:rPr lang="en-US" sz="4200" b="1" dirty="0" smtClean="0">
                <a:latin typeface="Times New Roman" pitchFamily="18" charset="0"/>
                <a:cs typeface="Times New Roman" pitchFamily="18" charset="0"/>
              </a:rPr>
              <a:t>U</a:t>
            </a:r>
            <a:r>
              <a:rPr lang="en-US" sz="4200" b="1" baseline="-25000" dirty="0" smtClean="0">
                <a:latin typeface="Times New Roman" pitchFamily="18" charset="0"/>
                <a:cs typeface="Times New Roman" pitchFamily="18" charset="0"/>
              </a:rPr>
              <a:t>2 </a:t>
            </a:r>
            <a:r>
              <a:rPr lang="en-US" sz="4200" b="1" dirty="0" smtClean="0">
                <a:latin typeface="Times New Roman" pitchFamily="18" charset="0"/>
                <a:cs typeface="Times New Roman" pitchFamily="18" charset="0"/>
              </a:rPr>
              <a:t>  ……………….(1)</a:t>
            </a:r>
            <a:endParaRPr lang="en-US" sz="4200" dirty="0" smtClean="0">
              <a:latin typeface="Times New Roman" pitchFamily="18" charset="0"/>
              <a:cs typeface="Times New Roman" pitchFamily="18" charset="0"/>
            </a:endParaRPr>
          </a:p>
          <a:p>
            <a:pPr>
              <a:buNone/>
            </a:pPr>
            <a:r>
              <a:rPr lang="en-US" sz="4200" dirty="0" smtClean="0">
                <a:latin typeface="Times New Roman" pitchFamily="18" charset="0"/>
                <a:cs typeface="Times New Roman" pitchFamily="18" charset="0"/>
              </a:rPr>
              <a:t>       Where N</a:t>
            </a:r>
            <a:r>
              <a:rPr lang="en-US" sz="4200" baseline="-25000" dirty="0" smtClean="0">
                <a:latin typeface="Times New Roman" pitchFamily="18" charset="0"/>
                <a:cs typeface="Times New Roman" pitchFamily="18" charset="0"/>
              </a:rPr>
              <a:t>1</a:t>
            </a:r>
            <a:r>
              <a:rPr lang="en-US" sz="4200" dirty="0" smtClean="0">
                <a:latin typeface="Times New Roman" pitchFamily="18" charset="0"/>
                <a:cs typeface="Times New Roman" pitchFamily="18" charset="0"/>
              </a:rPr>
              <a:t> and N</a:t>
            </a:r>
            <a:r>
              <a:rPr lang="en-US" sz="4200"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 are numerical parts and U</a:t>
            </a:r>
            <a:r>
              <a:rPr lang="en-US" sz="4200" baseline="-25000" dirty="0" smtClean="0">
                <a:latin typeface="Times New Roman" pitchFamily="18" charset="0"/>
                <a:cs typeface="Times New Roman" pitchFamily="18" charset="0"/>
              </a:rPr>
              <a:t>1</a:t>
            </a:r>
            <a:r>
              <a:rPr lang="en-US" sz="4200" dirty="0" smtClean="0">
                <a:latin typeface="Times New Roman" pitchFamily="18" charset="0"/>
                <a:cs typeface="Times New Roman" pitchFamily="18" charset="0"/>
              </a:rPr>
              <a:t> and U</a:t>
            </a:r>
            <a:r>
              <a:rPr lang="en-US" sz="4200"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 are dimensions or units of both quantities.</a:t>
            </a:r>
          </a:p>
          <a:p>
            <a:pPr>
              <a:buNone/>
            </a:pPr>
            <a:r>
              <a:rPr lang="en-US" sz="4200" dirty="0" smtClean="0">
                <a:latin typeface="Times New Roman" pitchFamily="18" charset="0"/>
                <a:cs typeface="Times New Roman" pitchFamily="18" charset="0"/>
              </a:rPr>
              <a:t>         U</a:t>
            </a:r>
            <a:r>
              <a:rPr lang="en-US" sz="4200" baseline="-25000" dirty="0" smtClean="0">
                <a:latin typeface="Times New Roman" pitchFamily="18" charset="0"/>
                <a:cs typeface="Times New Roman" pitchFamily="18" charset="0"/>
              </a:rPr>
              <a:t>1</a:t>
            </a:r>
            <a:r>
              <a:rPr lang="en-US" sz="4200" dirty="0" smtClean="0">
                <a:latin typeface="Times New Roman" pitchFamily="18" charset="0"/>
                <a:cs typeface="Times New Roman" pitchFamily="18" charset="0"/>
              </a:rPr>
              <a:t> = [M</a:t>
            </a:r>
            <a:r>
              <a:rPr lang="en-US" sz="4200" baseline="30000" dirty="0" smtClean="0">
                <a:latin typeface="Times New Roman" pitchFamily="18" charset="0"/>
                <a:cs typeface="Times New Roman" pitchFamily="18" charset="0"/>
              </a:rPr>
              <a:t>a</a:t>
            </a:r>
            <a:r>
              <a:rPr lang="en-US" sz="4200" baseline="-25000" dirty="0" smtClean="0">
                <a:latin typeface="Times New Roman" pitchFamily="18" charset="0"/>
                <a:cs typeface="Times New Roman" pitchFamily="18" charset="0"/>
              </a:rPr>
              <a:t>1</a:t>
            </a:r>
            <a:r>
              <a:rPr lang="en-US" sz="4200" dirty="0" smtClean="0">
                <a:latin typeface="Times New Roman" pitchFamily="18" charset="0"/>
                <a:cs typeface="Times New Roman" pitchFamily="18" charset="0"/>
              </a:rPr>
              <a:t> L</a:t>
            </a:r>
            <a:r>
              <a:rPr lang="en-US" sz="4200" baseline="30000" dirty="0" smtClean="0">
                <a:latin typeface="Times New Roman" pitchFamily="18" charset="0"/>
                <a:cs typeface="Times New Roman" pitchFamily="18" charset="0"/>
              </a:rPr>
              <a:t>b</a:t>
            </a:r>
            <a:r>
              <a:rPr lang="en-US" sz="4200" baseline="-25000" dirty="0" smtClean="0">
                <a:latin typeface="Times New Roman" pitchFamily="18" charset="0"/>
                <a:cs typeface="Times New Roman" pitchFamily="18" charset="0"/>
              </a:rPr>
              <a:t>1</a:t>
            </a:r>
            <a:r>
              <a:rPr lang="en-US" sz="4200" dirty="0" smtClean="0">
                <a:latin typeface="Times New Roman" pitchFamily="18" charset="0"/>
                <a:cs typeface="Times New Roman" pitchFamily="18" charset="0"/>
              </a:rPr>
              <a:t> T</a:t>
            </a:r>
            <a:r>
              <a:rPr lang="en-US" sz="4200" baseline="30000" dirty="0" smtClean="0">
                <a:latin typeface="Times New Roman" pitchFamily="18" charset="0"/>
                <a:cs typeface="Times New Roman" pitchFamily="18" charset="0"/>
              </a:rPr>
              <a:t>c</a:t>
            </a:r>
            <a:r>
              <a:rPr lang="en-US" sz="4200" baseline="-25000" dirty="0" smtClean="0">
                <a:latin typeface="Times New Roman" pitchFamily="18" charset="0"/>
                <a:cs typeface="Times New Roman" pitchFamily="18" charset="0"/>
              </a:rPr>
              <a:t>1</a:t>
            </a:r>
            <a:r>
              <a:rPr lang="en-US" sz="4200" dirty="0" smtClean="0">
                <a:latin typeface="Times New Roman" pitchFamily="18" charset="0"/>
                <a:cs typeface="Times New Roman" pitchFamily="18" charset="0"/>
              </a:rPr>
              <a:t>]         U</a:t>
            </a:r>
            <a:r>
              <a:rPr lang="en-US" sz="4200"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 = [M</a:t>
            </a:r>
            <a:r>
              <a:rPr lang="en-US" sz="4200" baseline="30000" dirty="0" smtClean="0">
                <a:latin typeface="Times New Roman" pitchFamily="18" charset="0"/>
                <a:cs typeface="Times New Roman" pitchFamily="18" charset="0"/>
              </a:rPr>
              <a:t>a</a:t>
            </a:r>
            <a:r>
              <a:rPr lang="en-US" sz="4200"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 L</a:t>
            </a:r>
            <a:r>
              <a:rPr lang="en-US" sz="4200" baseline="30000" dirty="0" smtClean="0">
                <a:latin typeface="Times New Roman" pitchFamily="18" charset="0"/>
                <a:cs typeface="Times New Roman" pitchFamily="18" charset="0"/>
              </a:rPr>
              <a:t>b</a:t>
            </a:r>
            <a:r>
              <a:rPr lang="en-US" sz="4200"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 T</a:t>
            </a:r>
            <a:r>
              <a:rPr lang="en-US" sz="4200" baseline="30000" dirty="0" smtClean="0">
                <a:latin typeface="Times New Roman" pitchFamily="18" charset="0"/>
                <a:cs typeface="Times New Roman" pitchFamily="18" charset="0"/>
              </a:rPr>
              <a:t>c</a:t>
            </a:r>
            <a:r>
              <a:rPr lang="en-US" sz="4200"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  …….……….(2)</a:t>
            </a:r>
          </a:p>
          <a:p>
            <a:pPr>
              <a:buNone/>
            </a:pPr>
            <a:r>
              <a:rPr lang="en-US" sz="4200" dirty="0" smtClean="0">
                <a:latin typeface="Times New Roman" pitchFamily="18" charset="0"/>
                <a:cs typeface="Times New Roman" pitchFamily="18" charset="0"/>
              </a:rPr>
              <a:t>       Using (1) &amp; (2)</a:t>
            </a:r>
          </a:p>
          <a:p>
            <a:pPr>
              <a:buNone/>
            </a:pPr>
            <a:r>
              <a:rPr lang="en-US" sz="4200" b="1" dirty="0" smtClean="0">
                <a:latin typeface="Times New Roman" pitchFamily="18" charset="0"/>
                <a:cs typeface="Times New Roman" pitchFamily="18" charset="0"/>
              </a:rPr>
              <a:t>        N</a:t>
            </a:r>
            <a:r>
              <a:rPr lang="en-US" sz="4200" b="1" baseline="-25000" dirty="0" smtClean="0">
                <a:latin typeface="Times New Roman" pitchFamily="18" charset="0"/>
                <a:cs typeface="Times New Roman" pitchFamily="18" charset="0"/>
              </a:rPr>
              <a:t>1</a:t>
            </a:r>
            <a:r>
              <a:rPr lang="en-US" sz="4200" dirty="0" smtClean="0">
                <a:latin typeface="Times New Roman" pitchFamily="18" charset="0"/>
                <a:cs typeface="Times New Roman" pitchFamily="18" charset="0"/>
              </a:rPr>
              <a:t> [M</a:t>
            </a:r>
            <a:r>
              <a:rPr lang="en-US" sz="4200" baseline="30000" dirty="0" smtClean="0">
                <a:latin typeface="Times New Roman" pitchFamily="18" charset="0"/>
                <a:cs typeface="Times New Roman" pitchFamily="18" charset="0"/>
              </a:rPr>
              <a:t>a</a:t>
            </a:r>
            <a:r>
              <a:rPr lang="en-US" sz="4200" baseline="-25000" dirty="0" smtClean="0">
                <a:latin typeface="Times New Roman" pitchFamily="18" charset="0"/>
                <a:cs typeface="Times New Roman" pitchFamily="18" charset="0"/>
              </a:rPr>
              <a:t>1</a:t>
            </a:r>
            <a:r>
              <a:rPr lang="en-US" sz="4200" dirty="0" smtClean="0">
                <a:latin typeface="Times New Roman" pitchFamily="18" charset="0"/>
                <a:cs typeface="Times New Roman" pitchFamily="18" charset="0"/>
              </a:rPr>
              <a:t> L</a:t>
            </a:r>
            <a:r>
              <a:rPr lang="en-US" sz="4200" baseline="30000" dirty="0" smtClean="0">
                <a:latin typeface="Times New Roman" pitchFamily="18" charset="0"/>
                <a:cs typeface="Times New Roman" pitchFamily="18" charset="0"/>
              </a:rPr>
              <a:t>b</a:t>
            </a:r>
            <a:r>
              <a:rPr lang="en-US" sz="4200" baseline="-25000" dirty="0" smtClean="0">
                <a:latin typeface="Times New Roman" pitchFamily="18" charset="0"/>
                <a:cs typeface="Times New Roman" pitchFamily="18" charset="0"/>
              </a:rPr>
              <a:t>1</a:t>
            </a:r>
            <a:r>
              <a:rPr lang="en-US" sz="4200" dirty="0" smtClean="0">
                <a:latin typeface="Times New Roman" pitchFamily="18" charset="0"/>
                <a:cs typeface="Times New Roman" pitchFamily="18" charset="0"/>
              </a:rPr>
              <a:t> T</a:t>
            </a:r>
            <a:r>
              <a:rPr lang="en-US" sz="4200" baseline="30000" dirty="0" smtClean="0">
                <a:latin typeface="Times New Roman" pitchFamily="18" charset="0"/>
                <a:cs typeface="Times New Roman" pitchFamily="18" charset="0"/>
              </a:rPr>
              <a:t>c</a:t>
            </a:r>
            <a:r>
              <a:rPr lang="en-US" sz="4200" baseline="-25000" dirty="0" smtClean="0">
                <a:latin typeface="Times New Roman" pitchFamily="18" charset="0"/>
                <a:cs typeface="Times New Roman" pitchFamily="18" charset="0"/>
              </a:rPr>
              <a:t>1</a:t>
            </a:r>
            <a:r>
              <a:rPr lang="en-US" sz="4200" dirty="0" smtClean="0">
                <a:latin typeface="Times New Roman" pitchFamily="18" charset="0"/>
                <a:cs typeface="Times New Roman" pitchFamily="18" charset="0"/>
              </a:rPr>
              <a:t>] </a:t>
            </a:r>
            <a:r>
              <a:rPr lang="en-US" sz="4200" b="1" dirty="0" smtClean="0">
                <a:latin typeface="Times New Roman" pitchFamily="18" charset="0"/>
                <a:cs typeface="Times New Roman" pitchFamily="18" charset="0"/>
              </a:rPr>
              <a:t> = N</a:t>
            </a:r>
            <a:r>
              <a:rPr lang="en-US" sz="4200" b="1"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[M</a:t>
            </a:r>
            <a:r>
              <a:rPr lang="en-US" sz="4200" baseline="30000" dirty="0" smtClean="0">
                <a:latin typeface="Times New Roman" pitchFamily="18" charset="0"/>
                <a:cs typeface="Times New Roman" pitchFamily="18" charset="0"/>
              </a:rPr>
              <a:t>a</a:t>
            </a:r>
            <a:r>
              <a:rPr lang="en-US" sz="4200"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 L</a:t>
            </a:r>
            <a:r>
              <a:rPr lang="en-US" sz="4200" baseline="30000" dirty="0" smtClean="0">
                <a:latin typeface="Times New Roman" pitchFamily="18" charset="0"/>
                <a:cs typeface="Times New Roman" pitchFamily="18" charset="0"/>
              </a:rPr>
              <a:t>b</a:t>
            </a:r>
            <a:r>
              <a:rPr lang="en-US" sz="4200"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 T</a:t>
            </a:r>
            <a:r>
              <a:rPr lang="en-US" sz="4200" baseline="30000" dirty="0" smtClean="0">
                <a:latin typeface="Times New Roman" pitchFamily="18" charset="0"/>
                <a:cs typeface="Times New Roman" pitchFamily="18" charset="0"/>
              </a:rPr>
              <a:t>c</a:t>
            </a:r>
            <a:r>
              <a:rPr lang="en-US" sz="4200"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a:t>
            </a:r>
          </a:p>
          <a:p>
            <a:pPr>
              <a:buNone/>
            </a:pPr>
            <a:r>
              <a:rPr lang="en-US" sz="4200" dirty="0" smtClean="0">
                <a:latin typeface="Times New Roman" pitchFamily="18" charset="0"/>
                <a:cs typeface="Times New Roman" pitchFamily="18" charset="0"/>
              </a:rPr>
              <a:t>      If </a:t>
            </a:r>
            <a:r>
              <a:rPr lang="en-US" sz="4200" b="1" dirty="0" smtClean="0">
                <a:latin typeface="Times New Roman" pitchFamily="18" charset="0"/>
                <a:cs typeface="Times New Roman" pitchFamily="18" charset="0"/>
              </a:rPr>
              <a:t>N</a:t>
            </a:r>
            <a:r>
              <a:rPr lang="en-US" sz="4200" b="1" baseline="-25000" dirty="0" smtClean="0">
                <a:latin typeface="Times New Roman" pitchFamily="18" charset="0"/>
                <a:cs typeface="Times New Roman" pitchFamily="18" charset="0"/>
              </a:rPr>
              <a:t>1</a:t>
            </a:r>
            <a:r>
              <a:rPr lang="en-US" sz="4200" dirty="0" smtClean="0">
                <a:latin typeface="Times New Roman" pitchFamily="18" charset="0"/>
                <a:cs typeface="Times New Roman" pitchFamily="18" charset="0"/>
              </a:rPr>
              <a:t> is known then magnitude </a:t>
            </a:r>
            <a:r>
              <a:rPr lang="en-US" sz="4200" b="1" dirty="0" smtClean="0">
                <a:latin typeface="Times New Roman" pitchFamily="18" charset="0"/>
                <a:cs typeface="Times New Roman" pitchFamily="18" charset="0"/>
              </a:rPr>
              <a:t>N</a:t>
            </a:r>
            <a:r>
              <a:rPr lang="en-US" sz="4200" b="1" baseline="-25000" dirty="0" smtClean="0">
                <a:latin typeface="Times New Roman" pitchFamily="18" charset="0"/>
                <a:cs typeface="Times New Roman" pitchFamily="18" charset="0"/>
              </a:rPr>
              <a:t>2</a:t>
            </a:r>
            <a:r>
              <a:rPr lang="en-US" sz="4200" dirty="0" smtClean="0">
                <a:latin typeface="Times New Roman" pitchFamily="18" charset="0"/>
                <a:cs typeface="Times New Roman" pitchFamily="18" charset="0"/>
              </a:rPr>
              <a:t> can be calculated using this relation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4" descr="C:\Users\Govind Sharma\Desktop\Study material ch 2 XI class\units-and-measurement-46-638.jpg"/>
          <p:cNvPicPr>
            <a:picLocks noChangeAspect="1" noChangeArrowheads="1"/>
          </p:cNvPicPr>
          <p:nvPr/>
        </p:nvPicPr>
        <p:blipFill>
          <a:blip r:embed="rId2"/>
          <a:srcRect/>
          <a:stretch>
            <a:fillRect/>
          </a:stretch>
        </p:blipFill>
        <p:spPr bwMode="auto">
          <a:xfrm>
            <a:off x="304800" y="304800"/>
            <a:ext cx="8610599" cy="624839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b="1" dirty="0" smtClean="0">
                <a:latin typeface="Times New Roman" pitchFamily="18" charset="0"/>
                <a:cs typeface="Times New Roman" pitchFamily="18" charset="0"/>
              </a:rPr>
              <a:t>Limitations of Dimensional Analysis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257800"/>
          </a:xfrm>
        </p:spPr>
        <p:txBody>
          <a:bodyPr>
            <a:normAutofit fontScale="92500" lnSpcReduction="20000"/>
          </a:bodyPr>
          <a:lstStyle/>
          <a:p>
            <a:r>
              <a:rPr lang="en-US" dirty="0" smtClean="0">
                <a:latin typeface="Times New Roman" pitchFamily="18" charset="0"/>
                <a:cs typeface="Times New Roman" pitchFamily="18" charset="0"/>
              </a:rPr>
              <a:t>Dimensional analysis has no information on dimensionless constants.</a:t>
            </a:r>
          </a:p>
          <a:p>
            <a:r>
              <a:rPr lang="en-US" dirty="0" smtClean="0">
                <a:latin typeface="Times New Roman" pitchFamily="18" charset="0"/>
                <a:cs typeface="Times New Roman" pitchFamily="18" charset="0"/>
              </a:rPr>
              <a:t>If a quantity is dependent on trigonometric or exponential functions, this method cannot be used.  </a:t>
            </a:r>
          </a:p>
          <a:p>
            <a:r>
              <a:rPr lang="en-US" dirty="0" smtClean="0">
                <a:latin typeface="Times New Roman" pitchFamily="18" charset="0"/>
                <a:cs typeface="Times New Roman" pitchFamily="18" charset="0"/>
              </a:rPr>
              <a:t>In some cases, it is difficult to guess the factors while deriving the relation connecting two or more physical quantities. </a:t>
            </a:r>
          </a:p>
          <a:p>
            <a:r>
              <a:rPr lang="en-US" dirty="0" smtClean="0">
                <a:latin typeface="Times New Roman" pitchFamily="18" charset="0"/>
                <a:cs typeface="Times New Roman" pitchFamily="18" charset="0"/>
              </a:rPr>
              <a:t>This method cannot be used in an equation containing two or more variables with same dimensions.</a:t>
            </a:r>
          </a:p>
          <a:p>
            <a:r>
              <a:rPr lang="en-US" dirty="0" smtClean="0">
                <a:latin typeface="Times New Roman" pitchFamily="18" charset="0"/>
                <a:cs typeface="Times New Roman" pitchFamily="18" charset="0"/>
              </a:rPr>
              <a:t>It cannot be used if the physical quantity is dependent on more than three unknown variables. </a:t>
            </a:r>
          </a:p>
          <a:p>
            <a:r>
              <a:rPr lang="en-US" dirty="0" smtClean="0">
                <a:latin typeface="Times New Roman" pitchFamily="18" charset="0"/>
                <a:cs typeface="Times New Roman" pitchFamily="18" charset="0"/>
              </a:rPr>
              <a:t>This method cannot be used if the physical quantity contains more than one term, say sum or difference of two terms.</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76" y="762000"/>
            <a:ext cx="7772400" cy="2743200"/>
          </a:xfrm>
        </p:spPr>
        <p:txBody>
          <a:bodyPr>
            <a:normAutofit fontScale="90000"/>
          </a:bodyPr>
          <a:lstStyle/>
          <a:p>
            <a:pPr algn="ctr"/>
            <a:r>
              <a:rPr lang="en-US" dirty="0" smtClean="0"/>
              <a:t>References :</a:t>
            </a:r>
            <a:br>
              <a:rPr lang="en-US" dirty="0" smtClean="0"/>
            </a:br>
            <a:r>
              <a:rPr lang="en-US" dirty="0" smtClean="0"/>
              <a:t> NCERT XI class </a:t>
            </a:r>
            <a:br>
              <a:rPr lang="en-US" dirty="0" smtClean="0"/>
            </a:br>
            <a:r>
              <a:rPr lang="en-US" dirty="0" smtClean="0"/>
              <a:t>Wikipedia                                                         Concept of physics by H C </a:t>
            </a:r>
            <a:r>
              <a:rPr lang="en-US" dirty="0" err="1" smtClean="0"/>
              <a:t>Verma</a:t>
            </a:r>
            <a:endParaRPr lang="en-US" dirty="0"/>
          </a:p>
        </p:txBody>
      </p:sp>
      <p:sp>
        <p:nvSpPr>
          <p:cNvPr id="3" name="Text Placeholder 2"/>
          <p:cNvSpPr>
            <a:spLocks noGrp="1"/>
          </p:cNvSpPr>
          <p:nvPr>
            <p:ph type="body" idx="1"/>
          </p:nvPr>
        </p:nvSpPr>
        <p:spPr>
          <a:xfrm>
            <a:off x="3922712" y="4114800"/>
            <a:ext cx="4611687" cy="1676400"/>
          </a:xfrm>
        </p:spPr>
        <p:txBody>
          <a:bodyPr>
            <a:normAutofit lnSpcReduction="10000"/>
          </a:bodyPr>
          <a:lstStyle/>
          <a:p>
            <a:pPr algn="r"/>
            <a:r>
              <a:rPr lang="en-US" sz="3200" dirty="0" smtClean="0"/>
              <a:t>By: </a:t>
            </a:r>
            <a:r>
              <a:rPr lang="en-US" sz="3200" dirty="0" err="1" smtClean="0"/>
              <a:t>Govind</a:t>
            </a:r>
            <a:r>
              <a:rPr lang="en-US" sz="3200" dirty="0" smtClean="0"/>
              <a:t> Sharma</a:t>
            </a:r>
          </a:p>
          <a:p>
            <a:pPr algn="r"/>
            <a:r>
              <a:rPr lang="en-US" sz="3200" dirty="0" smtClean="0"/>
              <a:t>PGT (Physics)</a:t>
            </a:r>
          </a:p>
          <a:p>
            <a:pPr algn="r"/>
            <a:r>
              <a:rPr lang="en-US" sz="3200" dirty="0" smtClean="0"/>
              <a:t>AECS 4, </a:t>
            </a:r>
            <a:r>
              <a:rPr lang="en-US" sz="3200" dirty="0" err="1" smtClean="0"/>
              <a:t>Rawatbhata</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Dimensions: An Introduction</a:t>
            </a:r>
            <a:endParaRPr lang="en-US" dirty="0"/>
          </a:p>
        </p:txBody>
      </p:sp>
      <p:sp>
        <p:nvSpPr>
          <p:cNvPr id="3" name="Content Placeholder 2"/>
          <p:cNvSpPr>
            <a:spLocks noGrp="1"/>
          </p:cNvSpPr>
          <p:nvPr>
            <p:ph idx="1"/>
          </p:nvPr>
        </p:nvSpPr>
        <p:spPr>
          <a:xfrm>
            <a:off x="457200" y="1295401"/>
            <a:ext cx="8229600" cy="4830763"/>
          </a:xfrm>
        </p:spPr>
        <p:txBody>
          <a:bodyPr>
            <a:normAutofit fontScale="92500" lnSpcReduction="10000"/>
          </a:bodyPr>
          <a:lstStyle/>
          <a:p>
            <a:r>
              <a:rPr lang="en-US" b="1" dirty="0" smtClean="0"/>
              <a:t>Dimension: </a:t>
            </a:r>
            <a:r>
              <a:rPr lang="en-US" dirty="0" smtClean="0"/>
              <a:t>The dimensions of a physical quantity are the powers to which the fundamental quantities are raised to represent that physical quantity. They are represented by square brackets around the quantity. </a:t>
            </a:r>
          </a:p>
          <a:p>
            <a:r>
              <a:rPr lang="en-US" dirty="0" smtClean="0"/>
              <a:t>The expression which shows how and which of the base quantities represent the dimensions of a physical quantity is called the dimensional </a:t>
            </a:r>
            <a:r>
              <a:rPr lang="en-US" b="1" dirty="0" smtClean="0"/>
              <a:t>formula of the given physical quantity.</a:t>
            </a:r>
          </a:p>
          <a:p>
            <a:r>
              <a:rPr lang="en-US" dirty="0" smtClean="0"/>
              <a:t>An equation obtained by equating a physical quantity with its dimensional formula is called the </a:t>
            </a:r>
            <a:r>
              <a:rPr lang="en-US" b="1" dirty="0" smtClean="0"/>
              <a:t>dimensional equation of the physical quantity.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274638"/>
            <a:ext cx="7924800" cy="6278562"/>
          </a:xfrm>
        </p:spPr>
        <p:txBody>
          <a:bodyPr/>
          <a:lstStyle/>
          <a:p>
            <a:pPr algn="l"/>
            <a:r>
              <a:rPr lang="en-US" dirty="0" smtClean="0"/>
              <a:t> </a:t>
            </a:r>
            <a:endParaRPr lang="en-US" dirty="0"/>
          </a:p>
        </p:txBody>
      </p:sp>
      <p:sp>
        <p:nvSpPr>
          <p:cNvPr id="5" name="Rectangle 4"/>
          <p:cNvSpPr/>
          <p:nvPr/>
        </p:nvSpPr>
        <p:spPr>
          <a:xfrm>
            <a:off x="381000" y="304800"/>
            <a:ext cx="8534400" cy="6370975"/>
          </a:xfrm>
          <a:prstGeom prst="rect">
            <a:avLst/>
          </a:prstGeom>
        </p:spPr>
        <p:txBody>
          <a:bodyPr wrap="square">
            <a:spAutoFit/>
          </a:bodyPr>
          <a:lstStyle/>
          <a:p>
            <a:pPr>
              <a:buFont typeface="Arial" pitchFamily="34" charset="0"/>
              <a:buChar char="•"/>
            </a:pPr>
            <a:r>
              <a:rPr lang="en-US" sz="2600" dirty="0" smtClean="0">
                <a:latin typeface="Times New Roman" pitchFamily="18" charset="0"/>
                <a:cs typeface="Times New Roman" pitchFamily="18" charset="0"/>
              </a:rPr>
              <a:t>Dimensions of the 7 base quantities are – Length [L], Mass [M], time [T], electric current [A], thermodynamic temperature [K], luminous intensity [</a:t>
            </a:r>
            <a:r>
              <a:rPr lang="en-US" sz="2600" dirty="0" err="1" smtClean="0">
                <a:latin typeface="Times New Roman" pitchFamily="18" charset="0"/>
                <a:cs typeface="Times New Roman" pitchFamily="18" charset="0"/>
              </a:rPr>
              <a:t>cd</a:t>
            </a:r>
            <a:r>
              <a:rPr lang="en-US" sz="2600" dirty="0" smtClean="0">
                <a:latin typeface="Times New Roman" pitchFamily="18" charset="0"/>
                <a:cs typeface="Times New Roman" pitchFamily="18" charset="0"/>
              </a:rPr>
              <a:t>] and amount of substance [mol]. </a:t>
            </a:r>
          </a:p>
          <a:p>
            <a:pPr>
              <a:buFont typeface="Arial" pitchFamily="34" charset="0"/>
              <a:buChar char="•"/>
            </a:pPr>
            <a:r>
              <a:rPr lang="en-US" sz="2600" dirty="0" smtClean="0">
                <a:latin typeface="Times New Roman" pitchFamily="18" charset="0"/>
                <a:cs typeface="Times New Roman" pitchFamily="18" charset="0"/>
              </a:rPr>
              <a:t>Let any physical quantity A ,depends mass, length ,time with powers </a:t>
            </a:r>
            <a:r>
              <a:rPr lang="en-US" sz="2600" dirty="0" err="1" smtClean="0">
                <a:latin typeface="Times New Roman" pitchFamily="18" charset="0"/>
                <a:cs typeface="Times New Roman" pitchFamily="18" charset="0"/>
              </a:rPr>
              <a:t>a,b</a:t>
            </a:r>
            <a:r>
              <a:rPr lang="en-US" sz="2600" dirty="0" smtClean="0">
                <a:latin typeface="Times New Roman" pitchFamily="18" charset="0"/>
                <a:cs typeface="Times New Roman" pitchFamily="18" charset="0"/>
              </a:rPr>
              <a:t>,&amp; c then :</a:t>
            </a:r>
          </a:p>
          <a:p>
            <a:pPr>
              <a:buFont typeface="Arial" pitchFamily="34" charset="0"/>
              <a:buChar char="•"/>
            </a:pPr>
            <a:r>
              <a:rPr lang="en-US" sz="2600" dirty="0" smtClean="0">
                <a:latin typeface="Times New Roman" pitchFamily="18" charset="0"/>
                <a:cs typeface="Times New Roman" pitchFamily="18" charset="0"/>
              </a:rPr>
              <a:t>Dimensional Formula  : [</a:t>
            </a:r>
            <a:r>
              <a:rPr lang="en-US" sz="2600" dirty="0" err="1" smtClean="0">
                <a:latin typeface="Times New Roman" pitchFamily="18" charset="0"/>
                <a:cs typeface="Times New Roman" pitchFamily="18" charset="0"/>
              </a:rPr>
              <a:t>M</a:t>
            </a:r>
            <a:r>
              <a:rPr lang="en-US" sz="2600" baseline="30000" dirty="0" err="1" smtClean="0">
                <a:latin typeface="Times New Roman" pitchFamily="18" charset="0"/>
                <a:cs typeface="Times New Roman" pitchFamily="18" charset="0"/>
              </a:rPr>
              <a:t>a</a:t>
            </a:r>
            <a:r>
              <a:rPr lang="en-US" sz="2600" dirty="0" err="1" smtClean="0">
                <a:latin typeface="Times New Roman" pitchFamily="18" charset="0"/>
                <a:cs typeface="Times New Roman" pitchFamily="18" charset="0"/>
              </a:rPr>
              <a:t>L</a:t>
            </a:r>
            <a:r>
              <a:rPr lang="en-US" sz="2600" baseline="30000" dirty="0" err="1" smtClean="0">
                <a:latin typeface="Times New Roman" pitchFamily="18" charset="0"/>
                <a:cs typeface="Times New Roman" pitchFamily="18" charset="0"/>
              </a:rPr>
              <a:t>b</a:t>
            </a:r>
            <a:r>
              <a:rPr lang="en-US" sz="2600" dirty="0" err="1" smtClean="0">
                <a:latin typeface="Times New Roman" pitchFamily="18" charset="0"/>
                <a:cs typeface="Times New Roman" pitchFamily="18" charset="0"/>
              </a:rPr>
              <a:t>T</a:t>
            </a:r>
            <a:r>
              <a:rPr lang="en-US" sz="2600" baseline="30000" dirty="0" err="1" smtClean="0">
                <a:latin typeface="Times New Roman" pitchFamily="18" charset="0"/>
                <a:cs typeface="Times New Roman" pitchFamily="18" charset="0"/>
              </a:rPr>
              <a:t>c</a:t>
            </a:r>
            <a:r>
              <a:rPr lang="en-US" sz="2600" dirty="0" smtClean="0">
                <a:latin typeface="Times New Roman" pitchFamily="18" charset="0"/>
                <a:cs typeface="Times New Roman" pitchFamily="18" charset="0"/>
              </a:rPr>
              <a:t>]</a:t>
            </a:r>
          </a:p>
          <a:p>
            <a:pPr>
              <a:buFont typeface="Arial" pitchFamily="34" charset="0"/>
              <a:buChar char="•"/>
            </a:pPr>
            <a:r>
              <a:rPr lang="en-US" sz="2600" dirty="0" smtClean="0">
                <a:latin typeface="Times New Roman" pitchFamily="18" charset="0"/>
                <a:cs typeface="Times New Roman" pitchFamily="18" charset="0"/>
              </a:rPr>
              <a:t>Dimensional equation : [A]= [</a:t>
            </a:r>
            <a:r>
              <a:rPr lang="en-US" sz="2600" dirty="0" err="1" smtClean="0">
                <a:latin typeface="Times New Roman" pitchFamily="18" charset="0"/>
                <a:cs typeface="Times New Roman" pitchFamily="18" charset="0"/>
              </a:rPr>
              <a:t>M</a:t>
            </a:r>
            <a:r>
              <a:rPr lang="en-US" sz="2600" baseline="30000" dirty="0" err="1" smtClean="0">
                <a:latin typeface="Times New Roman" pitchFamily="18" charset="0"/>
                <a:cs typeface="Times New Roman" pitchFamily="18" charset="0"/>
              </a:rPr>
              <a:t>a</a:t>
            </a:r>
            <a:r>
              <a:rPr lang="en-US" sz="2600" dirty="0" err="1" smtClean="0">
                <a:latin typeface="Times New Roman" pitchFamily="18" charset="0"/>
                <a:cs typeface="Times New Roman" pitchFamily="18" charset="0"/>
              </a:rPr>
              <a:t>L</a:t>
            </a:r>
            <a:r>
              <a:rPr lang="en-US" sz="2600" baseline="30000" dirty="0" err="1" smtClean="0">
                <a:latin typeface="Times New Roman" pitchFamily="18" charset="0"/>
                <a:cs typeface="Times New Roman" pitchFamily="18" charset="0"/>
              </a:rPr>
              <a:t>b</a:t>
            </a:r>
            <a:r>
              <a:rPr lang="en-US" sz="2600" dirty="0" err="1" smtClean="0">
                <a:latin typeface="Times New Roman" pitchFamily="18" charset="0"/>
                <a:cs typeface="Times New Roman" pitchFamily="18" charset="0"/>
              </a:rPr>
              <a:t>T</a:t>
            </a:r>
            <a:r>
              <a:rPr lang="en-US" sz="2600" baseline="30000" dirty="0" err="1" smtClean="0">
                <a:latin typeface="Times New Roman" pitchFamily="18" charset="0"/>
                <a:cs typeface="Times New Roman" pitchFamily="18" charset="0"/>
              </a:rPr>
              <a:t>c</a:t>
            </a:r>
            <a:r>
              <a:rPr lang="en-US" sz="2600" dirty="0" smtClean="0">
                <a:latin typeface="Times New Roman" pitchFamily="18" charset="0"/>
                <a:cs typeface="Times New Roman" pitchFamily="18" charset="0"/>
              </a:rPr>
              <a:t>]</a:t>
            </a:r>
          </a:p>
          <a:p>
            <a:pPr>
              <a:buFont typeface="Arial" pitchFamily="34" charset="0"/>
              <a:buChar char="•"/>
            </a:pPr>
            <a:r>
              <a:rPr lang="en-US" sz="2600" dirty="0" smtClean="0">
                <a:latin typeface="Times New Roman" pitchFamily="18" charset="0"/>
                <a:cs typeface="Times New Roman" pitchFamily="18" charset="0"/>
              </a:rPr>
              <a:t>For example, the dimensional equations of volume [V], speed [v], force [F ] and mass density [ρ] may be expressed as:</a:t>
            </a:r>
          </a:p>
          <a:p>
            <a:r>
              <a:rPr lang="en-US" sz="2600" dirty="0" smtClean="0">
                <a:latin typeface="Times New Roman" pitchFamily="18" charset="0"/>
                <a:cs typeface="Times New Roman" pitchFamily="18" charset="0"/>
              </a:rPr>
              <a:t>[V] = [M0 L3 T0]</a:t>
            </a:r>
          </a:p>
          <a:p>
            <a:r>
              <a:rPr lang="en-US" sz="2600" dirty="0" smtClean="0">
                <a:latin typeface="Times New Roman" pitchFamily="18" charset="0"/>
                <a:cs typeface="Times New Roman" pitchFamily="18" charset="0"/>
              </a:rPr>
              <a:t>[v] = [M0 L T–1]</a:t>
            </a:r>
          </a:p>
          <a:p>
            <a:r>
              <a:rPr lang="en-US" sz="2600" dirty="0" smtClean="0">
                <a:latin typeface="Times New Roman" pitchFamily="18" charset="0"/>
                <a:cs typeface="Times New Roman" pitchFamily="18" charset="0"/>
              </a:rPr>
              <a:t>[F] = [M L T–2]</a:t>
            </a:r>
          </a:p>
          <a:p>
            <a:r>
              <a:rPr lang="el-GR" sz="2600" dirty="0" smtClean="0">
                <a:latin typeface="Times New Roman" pitchFamily="18" charset="0"/>
                <a:cs typeface="Times New Roman" pitchFamily="18" charset="0"/>
              </a:rPr>
              <a:t>[ρ] = [</a:t>
            </a:r>
            <a:r>
              <a:rPr lang="en-US" sz="2600" dirty="0" smtClean="0">
                <a:latin typeface="Times New Roman" pitchFamily="18" charset="0"/>
                <a:cs typeface="Times New Roman" pitchFamily="18" charset="0"/>
              </a:rPr>
              <a:t>M L–3 T0]</a:t>
            </a:r>
          </a:p>
          <a:p>
            <a:pPr>
              <a:buFont typeface="Arial" pitchFamily="34" charset="0"/>
              <a:buChar char="•"/>
            </a:pPr>
            <a:endParaRPr lang="en-US" sz="2600" dirty="0" smtClean="0">
              <a:latin typeface="Times New Roman" pitchFamily="18" charset="0"/>
              <a:cs typeface="Times New Roman" pitchFamily="18" charset="0"/>
            </a:endParaRPr>
          </a:p>
          <a:p>
            <a:pPr>
              <a:buFont typeface="Arial" pitchFamily="34" charset="0"/>
              <a:buChar char="•"/>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57201"/>
            <a:ext cx="8610600" cy="5847755"/>
          </a:xfrm>
          <a:prstGeom prst="rect">
            <a:avLst/>
          </a:prstGeom>
        </p:spPr>
        <p:txBody>
          <a:bodyPr wrap="square">
            <a:spAutoFit/>
          </a:bodyPr>
          <a:lstStyle/>
          <a:p>
            <a:r>
              <a:rPr lang="en-US" sz="2800" b="1" dirty="0" smtClean="0">
                <a:latin typeface="Times New Roman" pitchFamily="18" charset="0"/>
                <a:cs typeface="Times New Roman" pitchFamily="18" charset="0"/>
              </a:rPr>
              <a:t>Dimensionless Quantities: </a:t>
            </a:r>
          </a:p>
          <a:p>
            <a:pPr>
              <a:buFont typeface="Arial" pitchFamily="34" charset="0"/>
              <a:buChar char="•"/>
            </a:pPr>
            <a:r>
              <a:rPr lang="en-US" sz="2200" dirty="0" smtClean="0">
                <a:latin typeface="Times New Roman" pitchFamily="18" charset="0"/>
                <a:cs typeface="Times New Roman" pitchFamily="18" charset="0"/>
              </a:rPr>
              <a:t>The arguments of special functions, such as the trigonometric, logarithmic and exponential functions are dimensionless. </a:t>
            </a:r>
          </a:p>
          <a:p>
            <a:pPr>
              <a:buFont typeface="Arial" pitchFamily="34" charset="0"/>
              <a:buChar char="•"/>
            </a:pPr>
            <a:r>
              <a:rPr lang="en-US" sz="2200" dirty="0" smtClean="0">
                <a:latin typeface="Times New Roman" pitchFamily="18" charset="0"/>
                <a:cs typeface="Times New Roman" pitchFamily="18" charset="0"/>
              </a:rPr>
              <a:t>A pure number is always dimensionless.</a:t>
            </a:r>
          </a:p>
          <a:p>
            <a:pPr>
              <a:buFont typeface="Arial" pitchFamily="34" charset="0"/>
              <a:buChar char="•"/>
            </a:pPr>
            <a:r>
              <a:rPr lang="en-US" sz="2200" dirty="0" smtClean="0">
                <a:latin typeface="Times New Roman" pitchFamily="18" charset="0"/>
                <a:cs typeface="Times New Roman" pitchFamily="18" charset="0"/>
              </a:rPr>
              <a:t>ratio of similar physical quantities, such as angle as the ratio (length/length), refractive index as the ratio (speed of light in vacuum/speed of light in medium) etc., has no dimensions.</a:t>
            </a:r>
          </a:p>
          <a:p>
            <a:pPr>
              <a:buFont typeface="Arial" pitchFamily="34" charset="0"/>
              <a:buChar char="•"/>
            </a:pPr>
            <a:r>
              <a:rPr lang="en-US" sz="2200" dirty="0" smtClean="0">
                <a:latin typeface="Times New Roman" pitchFamily="18" charset="0"/>
                <a:cs typeface="Times New Roman" pitchFamily="18" charset="0"/>
              </a:rPr>
              <a:t> Plane angle and solid angles are dimensionless.</a:t>
            </a:r>
          </a:p>
          <a:p>
            <a:pPr>
              <a:buFont typeface="Arial" pitchFamily="34" charset="0"/>
              <a:buChar char="•"/>
            </a:pPr>
            <a:r>
              <a:rPr lang="en-US" sz="2800" b="1" dirty="0" smtClean="0">
                <a:latin typeface="Times New Roman" pitchFamily="18" charset="0"/>
                <a:cs typeface="Times New Roman" pitchFamily="18" charset="0"/>
              </a:rPr>
              <a:t>Dimensionless  Constants</a:t>
            </a:r>
            <a:r>
              <a:rPr lang="en-US" sz="2800"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Such constants which do not have dimensions are called as dimensionless constants.</a:t>
            </a:r>
          </a:p>
          <a:p>
            <a:pPr>
              <a:buFont typeface="Arial" pitchFamily="34" charset="0"/>
              <a:buChar char="•"/>
            </a:pPr>
            <a:r>
              <a:rPr lang="en-US" sz="2200" dirty="0" smtClean="0">
                <a:latin typeface="Times New Roman" pitchFamily="18" charset="0"/>
                <a:cs typeface="Times New Roman" pitchFamily="18" charset="0"/>
              </a:rPr>
              <a:t>For ex.  Refractive Index , relative density, velocity of light in vacuum etc.</a:t>
            </a:r>
          </a:p>
          <a:p>
            <a:pPr>
              <a:buFont typeface="Arial" pitchFamily="34" charset="0"/>
              <a:buChar char="•"/>
            </a:pPr>
            <a:r>
              <a:rPr lang="en-US" sz="2800" b="1" dirty="0" smtClean="0">
                <a:latin typeface="Times New Roman" pitchFamily="18" charset="0"/>
                <a:cs typeface="Times New Roman" pitchFamily="18" charset="0"/>
              </a:rPr>
              <a:t>Dimensional constants: </a:t>
            </a:r>
            <a:r>
              <a:rPr lang="en-US" sz="2200" dirty="0" smtClean="0">
                <a:latin typeface="Times New Roman" pitchFamily="18" charset="0"/>
                <a:cs typeface="Times New Roman" pitchFamily="18" charset="0"/>
              </a:rPr>
              <a:t>Such constants which have dimensions are called as dimensional constants.</a:t>
            </a:r>
          </a:p>
          <a:p>
            <a:pPr>
              <a:buFont typeface="Arial" pitchFamily="34" charset="0"/>
              <a:buChar char="•"/>
            </a:pPr>
            <a:r>
              <a:rPr lang="en-US" sz="2200" dirty="0" smtClean="0">
                <a:latin typeface="Times New Roman" pitchFamily="18" charset="0"/>
                <a:cs typeface="Times New Roman" pitchFamily="18" charset="0"/>
              </a:rPr>
              <a:t>For ex.  Universal gravitational constant, electric permittivity, Coefficient of elasticity etc.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pPr algn="ctr"/>
            <a:r>
              <a:rPr lang="en-US" dirty="0" smtClean="0">
                <a:latin typeface="Times New Roman" pitchFamily="18" charset="0"/>
                <a:cs typeface="Times New Roman" pitchFamily="18" charset="0"/>
              </a:rPr>
              <a:t>Some Important Dimensions </a:t>
            </a:r>
            <a:r>
              <a:rPr lang="en-US" dirty="0" smtClean="0"/>
              <a:t>                           </a:t>
            </a:r>
            <a:r>
              <a:rPr lang="en-US" sz="2700" dirty="0" smtClean="0">
                <a:latin typeface="Times New Roman" pitchFamily="18" charset="0"/>
                <a:cs typeface="Times New Roman" pitchFamily="18" charset="0"/>
              </a:rPr>
              <a:t>for detail Refer to appendix A9 of NCERT Text book </a:t>
            </a:r>
            <a:r>
              <a:rPr lang="en-US" sz="2700" dirty="0" smtClean="0"/>
              <a:t>part 1</a:t>
            </a:r>
            <a:endParaRPr lang="en-US" sz="2700" dirty="0"/>
          </a:p>
        </p:txBody>
      </p:sp>
      <p:pic>
        <p:nvPicPr>
          <p:cNvPr id="1027" name="Picture 3" descr="C:\Users\Govind Sharma\Desktop\Study material ch 2 XI class\1.jpg"/>
          <p:cNvPicPr>
            <a:picLocks noGrp="1" noChangeAspect="1" noChangeArrowheads="1"/>
          </p:cNvPicPr>
          <p:nvPr>
            <p:ph idx="1"/>
          </p:nvPr>
        </p:nvPicPr>
        <p:blipFill>
          <a:blip r:embed="rId3"/>
          <a:stretch>
            <a:fillRect/>
          </a:stretch>
        </p:blipFill>
        <p:spPr bwMode="auto">
          <a:xfrm>
            <a:off x="381000" y="1219200"/>
            <a:ext cx="8458200" cy="5257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1"/>
            <a:ext cx="8458200" cy="6001643"/>
          </a:xfrm>
          <a:prstGeom prst="rect">
            <a:avLst/>
          </a:prstGeom>
        </p:spPr>
        <p:txBody>
          <a:bodyPr wrap="square">
            <a:spAutoFit/>
          </a:bodyPr>
          <a:lstStyle/>
          <a:p>
            <a:pPr algn="ctr"/>
            <a:r>
              <a:rPr lang="en-US" sz="9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Applications   of   Dimensional Analysis </a:t>
            </a:r>
            <a:endParaRPr lang="en-US" sz="9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Autofit/>
          </a:bodyPr>
          <a:lstStyle/>
          <a:p>
            <a:pPr algn="ctr"/>
            <a:r>
              <a:rPr lang="en-US" sz="4200" b="1" dirty="0" smtClean="0">
                <a:latin typeface="Times New Roman" pitchFamily="18" charset="0"/>
                <a:cs typeface="Times New Roman" pitchFamily="18" charset="0"/>
              </a:rPr>
              <a:t>Checking the Dimensional</a:t>
            </a:r>
            <a:br>
              <a:rPr lang="en-US" sz="4200" b="1" dirty="0" smtClean="0">
                <a:latin typeface="Times New Roman" pitchFamily="18" charset="0"/>
                <a:cs typeface="Times New Roman" pitchFamily="18" charset="0"/>
              </a:rPr>
            </a:br>
            <a:r>
              <a:rPr lang="en-US" sz="4200" b="1" dirty="0" smtClean="0">
                <a:latin typeface="Times New Roman" pitchFamily="18" charset="0"/>
                <a:cs typeface="Times New Roman" pitchFamily="18" charset="0"/>
              </a:rPr>
              <a:t>Consistency of Equations</a:t>
            </a:r>
            <a:endParaRPr lang="en-US" sz="4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1"/>
            <a:ext cx="8229600" cy="4876799"/>
          </a:xfrm>
        </p:spPr>
        <p:txBody>
          <a:bodyPr>
            <a:noAutofit/>
          </a:bodyPr>
          <a:lstStyle/>
          <a:p>
            <a:r>
              <a:rPr lang="en-US" sz="3400" dirty="0" smtClean="0">
                <a:latin typeface="Times New Roman" pitchFamily="18" charset="0"/>
                <a:cs typeface="Times New Roman" pitchFamily="18" charset="0"/>
              </a:rPr>
              <a:t>Only those physical quantities which have same dimensions can be added and subtracted. This is called principle of homogeneity of dimensions. </a:t>
            </a:r>
          </a:p>
          <a:p>
            <a:r>
              <a:rPr lang="en-US" sz="3400" dirty="0" smtClean="0">
                <a:latin typeface="Times New Roman" pitchFamily="18" charset="0"/>
                <a:cs typeface="Times New Roman" pitchFamily="18" charset="0"/>
              </a:rPr>
              <a:t>According to this principle of homogeneity a physical equation will be dimensionally correct if the dimensions of all the terms occurring on both sides of the equation are the same.</a:t>
            </a:r>
            <a:endParaRPr lang="en-US" sz="3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pPr algn="ctr"/>
            <a:r>
              <a:rPr lang="en-US" b="1" dirty="0" smtClean="0">
                <a:latin typeface="Times New Roman" pitchFamily="18" charset="0"/>
                <a:cs typeface="Times New Roman" pitchFamily="18" charset="0"/>
              </a:rPr>
              <a:t>Checking the Dimensional</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Consistency of Equations</a:t>
            </a:r>
            <a:endParaRPr lang="en-US" dirty="0"/>
          </a:p>
        </p:txBody>
      </p:sp>
      <p:sp>
        <p:nvSpPr>
          <p:cNvPr id="3" name="Content Placeholder 2"/>
          <p:cNvSpPr>
            <a:spLocks noGrp="1"/>
          </p:cNvSpPr>
          <p:nvPr>
            <p:ph idx="1"/>
          </p:nvPr>
        </p:nvSpPr>
        <p:spPr/>
        <p:txBody>
          <a:bodyPr>
            <a:normAutofit fontScale="92500"/>
          </a:bodyPr>
          <a:lstStyle/>
          <a:p>
            <a:r>
              <a:rPr lang="en-US" sz="3200" b="1" dirty="0" smtClean="0">
                <a:latin typeface="Times New Roman" pitchFamily="18" charset="0"/>
                <a:cs typeface="Times New Roman" pitchFamily="18" charset="0"/>
              </a:rPr>
              <a:t>Example:</a:t>
            </a:r>
            <a:r>
              <a:rPr lang="en-US" dirty="0" smtClean="0">
                <a:latin typeface="Times New Roman" pitchFamily="18" charset="0"/>
                <a:cs typeface="Times New Roman" pitchFamily="18" charset="0"/>
              </a:rPr>
              <a:t> Let us consider an equation </a:t>
            </a:r>
          </a:p>
          <a:p>
            <a:r>
              <a:rPr lang="en-US" dirty="0" smtClean="0">
                <a:latin typeface="Times New Roman" pitchFamily="18" charset="0"/>
                <a:cs typeface="Times New Roman" pitchFamily="18" charset="0"/>
              </a:rPr>
              <a:t>where m is the mass of the body, v its velocity, g is the acceleration due to gravity and h is the height. Check whether this equation is dimensionally correct.</a:t>
            </a:r>
          </a:p>
          <a:p>
            <a:r>
              <a:rPr lang="en-US" dirty="0" smtClean="0">
                <a:latin typeface="Times New Roman" pitchFamily="18" charset="0"/>
                <a:cs typeface="Times New Roman" pitchFamily="18" charset="0"/>
              </a:rPr>
              <a:t>The dimensions of LHS are:</a:t>
            </a:r>
          </a:p>
          <a:p>
            <a:pPr>
              <a:buNone/>
            </a:pPr>
            <a:r>
              <a:rPr lang="en-US" dirty="0" smtClean="0">
                <a:latin typeface="Times New Roman" pitchFamily="18" charset="0"/>
                <a:cs typeface="Times New Roman" pitchFamily="18" charset="0"/>
              </a:rPr>
              <a:t>      [M] [L T</a:t>
            </a:r>
            <a:r>
              <a:rPr lang="en-US" baseline="30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[M] [ L</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[M L</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The dimensions of RHS are:</a:t>
            </a:r>
          </a:p>
          <a:p>
            <a:pPr>
              <a:buNone/>
            </a:pPr>
            <a:r>
              <a:rPr lang="en-US" dirty="0" smtClean="0">
                <a:latin typeface="Times New Roman" pitchFamily="18" charset="0"/>
                <a:cs typeface="Times New Roman" pitchFamily="18" charset="0"/>
              </a:rPr>
              <a:t>     [M][L T</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[L] = [M][L</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[M L</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The dimensions of LHS and RHS are the same and Hence the equation is dimensionally correct.</a:t>
            </a:r>
          </a:p>
          <a:p>
            <a:endParaRPr lang="en-US" dirty="0"/>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553200" y="1447800"/>
            <a:ext cx="1371600" cy="6096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pPr algn="ctr"/>
            <a:r>
              <a:rPr lang="en-US" b="1" dirty="0" smtClean="0">
                <a:latin typeface="Times New Roman" pitchFamily="18" charset="0"/>
                <a:cs typeface="Times New Roman" pitchFamily="18" charset="0"/>
              </a:rPr>
              <a:t>Deducing Relation among the</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Physical Quantities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600" dirty="0" smtClean="0"/>
              <a:t>To deduce relation among physical quantities, we should know the dependence of one quantity over others (or independent variables) and consider it as product type of dependence. </a:t>
            </a:r>
          </a:p>
          <a:p>
            <a:pPr>
              <a:buNone/>
            </a:pPr>
            <a:r>
              <a:rPr lang="en-US" sz="3600" dirty="0" smtClean="0"/>
              <a:t>• Dimensionless constants cannot be obtained using this method.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260</TotalTime>
  <Words>1097</Words>
  <Application>Microsoft Office PowerPoint</Application>
  <PresentationFormat>On-screen Show (4:3)</PresentationFormat>
  <Paragraphs>99</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ATOMIC ENERGY EDUCATION SOCIETY Distant Learning Programme Class XI  Subject: Physics  Chapter: Unit and Measurement (Module 4/4)</vt:lpstr>
      <vt:lpstr>Dimensions: An Introduction</vt:lpstr>
      <vt:lpstr> </vt:lpstr>
      <vt:lpstr>Slide 4</vt:lpstr>
      <vt:lpstr>Some Important Dimensions                            for detail Refer to appendix A9 of NCERT Text book part 1</vt:lpstr>
      <vt:lpstr>Slide 6</vt:lpstr>
      <vt:lpstr>Checking the Dimensional Consistency of Equations</vt:lpstr>
      <vt:lpstr>Checking the Dimensional Consistency of Equations</vt:lpstr>
      <vt:lpstr>Deducing Relation among the Physical Quantities</vt:lpstr>
      <vt:lpstr>Slide 10</vt:lpstr>
      <vt:lpstr>To convert any physical quantity from one unit system to another system</vt:lpstr>
      <vt:lpstr>Slide 12</vt:lpstr>
      <vt:lpstr>Limitations of Dimensional Analysis</vt:lpstr>
      <vt:lpstr>References :  NCERT XI class  Wikipedia                                                         Concept of physics by H C Verma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ATOMIC ENERGY EDUCATION SOCIETY Distant Learning Programme Class XI  Subject: Physics  Chapter: Unit and Measurement (Module 4)</dc:title>
  <dc:creator>Govind Sharma</dc:creator>
  <cp:lastModifiedBy>Govind Sharma</cp:lastModifiedBy>
  <cp:revision>61</cp:revision>
  <dcterms:created xsi:type="dcterms:W3CDTF">2006-08-16T00:00:00Z</dcterms:created>
  <dcterms:modified xsi:type="dcterms:W3CDTF">2020-07-18T16:14:45Z</dcterms:modified>
</cp:coreProperties>
</file>